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Playfair Display"/>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layfairDisplay-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layfairDisplay-italic.fntdata"/><Relationship Id="rId14" Type="http://schemas.openxmlformats.org/officeDocument/2006/relationships/slide" Target="slides/slide9.xml"/><Relationship Id="rId36" Type="http://schemas.openxmlformats.org/officeDocument/2006/relationships/font" Target="fonts/PlayfairDisplay-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PlayfairDisplay-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unsdsn/world-happiness/data"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bc3a7fe9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bc3a7fe9c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bc3a7fe9c4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bc3a7fe9c4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bc3a7fe9c4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bc3a7fe9c4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c3a7fe9c4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c3a7fe9c4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c3a7fe9c4_1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c3a7fe9c4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79a535fcf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9a535fcf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c3a7fe9c4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c3a7fe9c4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00a23a8c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00a23a8c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9a535fcf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9a535fcf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c3a7fe9c4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c3a7fe9c4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9a535fcf8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9a535fcf8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bc3a7fe9c4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bc3a7fe9c4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79a535fcf8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9a535fcf8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bc3a7fe9c4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bc3a7fe9c4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c3a7fe9c4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c3a7fe9c4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c00a23a8c9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c00a23a8c9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bc3a7fe9c4_1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bc3a7fe9c4_1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79a535f85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9a535f85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bc3a7fe9c4_1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bc3a7fe9c4_1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79a535f85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9a535f85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79a535f85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9a535f85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79a535f85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79a535f85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79a535f85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9a535f85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79a535f85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9a535f85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79a535f85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9a535f85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262626"/>
                </a:solidFill>
              </a:rPr>
              <a:t>The analysis is based on the World Happiness Report from 2016-2020, looking at the happiness score of </a:t>
            </a:r>
            <a:r>
              <a:rPr lang="en" sz="1400">
                <a:solidFill>
                  <a:schemeClr val="dk1"/>
                </a:solidFill>
              </a:rPr>
              <a:t>155 countries as</a:t>
            </a:r>
            <a:r>
              <a:rPr lang="en" sz="1400">
                <a:solidFill>
                  <a:srgbClr val="262626"/>
                </a:solidFill>
              </a:rPr>
              <a:t> well as the importance of the six factors of happiness in determining overall happiness in each country. </a:t>
            </a:r>
            <a:r>
              <a:rPr lang="en" sz="1400">
                <a:solidFill>
                  <a:schemeClr val="dk1"/>
                </a:solidFill>
              </a:rPr>
              <a:t>The report continues to gain global recognition as governments, organizations and civil society increasingly use happiness indicators to inform their policy-making decisions. The happiness scores and rankings use data from the Gallup World Poll. The scores are based on answers to the main life evaluation question asked in the poll.</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The following columns: GDP per Capita, Social Support , Health/Life Expectancy, Freedom to make Choices, Generosity, Perceptions of Govt. Corruption describe the extent to which these factors contribute in evaluating the happiness in each country.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rgbClr val="262626"/>
              </a:solidFill>
            </a:endParaRPr>
          </a:p>
          <a:p>
            <a:pPr indent="0" lvl="0" marL="0" rtl="0" algn="l">
              <a:lnSpc>
                <a:spcPct val="115000"/>
              </a:lnSpc>
              <a:spcBef>
                <a:spcPts val="0"/>
              </a:spcBef>
              <a:spcAft>
                <a:spcPts val="0"/>
              </a:spcAft>
              <a:buClr>
                <a:schemeClr val="dk1"/>
              </a:buClr>
              <a:buSzPts val="1100"/>
              <a:buFont typeface="Arial"/>
              <a:buNone/>
            </a:pPr>
            <a:r>
              <a:rPr lang="en" sz="1400">
                <a:solidFill>
                  <a:srgbClr val="262626"/>
                </a:solidFill>
              </a:rPr>
              <a:t>The four datasets used in this analysis are available on </a:t>
            </a:r>
            <a:r>
              <a:rPr lang="en" sz="1400">
                <a:solidFill>
                  <a:srgbClr val="2965A8"/>
                </a:solidFill>
                <a:uFill>
                  <a:noFill/>
                </a:uFill>
                <a:hlinkClick r:id="rId2">
                  <a:extLst>
                    <a:ext uri="{A12FA001-AC4F-418D-AE19-62706E023703}">
                      <ahyp:hlinkClr val="tx"/>
                    </a:ext>
                  </a:extLst>
                </a:hlinkClick>
              </a:rPr>
              <a:t>Kaggle</a:t>
            </a:r>
            <a:r>
              <a:rPr lang="en" sz="1400">
                <a:solidFill>
                  <a:srgbClr val="262626"/>
                </a:solidFill>
              </a:rPr>
              <a:t>.</a:t>
            </a:r>
            <a:endParaRPr sz="1400">
              <a:solidFill>
                <a:srgbClr val="262626"/>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9a535f85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9a535f85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79a535f85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9a535f85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rPr>
              <a:t>Data Cleaning </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We had data for 2016 - 2020</a:t>
            </a:r>
            <a:endParaRPr sz="1400">
              <a:solidFill>
                <a:schemeClr val="dk1"/>
              </a:solidFill>
            </a:endParaRPr>
          </a:p>
          <a:p>
            <a:pPr indent="0" lvl="0" marL="457200" rtl="0" algn="l">
              <a:spcBef>
                <a:spcPts val="0"/>
              </a:spcBef>
              <a:spcAft>
                <a:spcPts val="0"/>
              </a:spcAft>
              <a:buClr>
                <a:schemeClr val="dk1"/>
              </a:buClr>
              <a:buSzPts val="1100"/>
              <a:buFont typeface="Arial"/>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Data for each year had varied levels of information, such as statistical analyses of the metrics used to determine happiness score. However, as a group, we decided it would be best to pare the data down and focus solely on the 6 metrics used to determine the happiness score and the happiness score itself. </a:t>
            </a:r>
            <a:endParaRPr sz="1400">
              <a:solidFill>
                <a:schemeClr val="dk1"/>
              </a:solidFill>
            </a:endParaRPr>
          </a:p>
          <a:p>
            <a:pPr indent="0" lvl="0" marL="457200" rtl="0" algn="l">
              <a:spcBef>
                <a:spcPts val="0"/>
              </a:spcBef>
              <a:spcAft>
                <a:spcPts val="0"/>
              </a:spcAft>
              <a:buClr>
                <a:schemeClr val="dk1"/>
              </a:buClr>
              <a:buSzPts val="1100"/>
              <a:buFont typeface="Arial"/>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Each of us took one year’s data (except for Aashi, who cleaned two!) and dropped the columns we deemed unnecessary. We also prescribed column names and order so that the cleaned data could be merged into one large dataframe, seamlessly. </a:t>
            </a:r>
            <a:endParaRPr sz="1400">
              <a:solidFill>
                <a:schemeClr val="dk1"/>
              </a:solidFill>
            </a:endParaRPr>
          </a:p>
          <a:p>
            <a:pPr indent="0" lvl="0" marL="457200" rtl="0" algn="l">
              <a:spcBef>
                <a:spcPts val="0"/>
              </a:spcBef>
              <a:spcAft>
                <a:spcPts val="0"/>
              </a:spcAft>
              <a:buClr>
                <a:schemeClr val="dk1"/>
              </a:buClr>
              <a:buSzPts val="1100"/>
              <a:buFont typeface="Arial"/>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We then noticed that not all of the countries in the data appeared over all 5 years, so we decided to drop the data for those countries altogether. This, we worked on together and discovered the best way to remove these from the data.  </a:t>
            </a:r>
            <a:endParaRPr sz="1400">
              <a:solidFill>
                <a:schemeClr val="dk1"/>
              </a:solidFill>
            </a:endParaRPr>
          </a:p>
          <a:p>
            <a:pPr indent="0" lvl="0" marL="457200" rtl="0" algn="l">
              <a:spcBef>
                <a:spcPts val="0"/>
              </a:spcBef>
              <a:spcAft>
                <a:spcPts val="0"/>
              </a:spcAft>
              <a:buClr>
                <a:schemeClr val="dk1"/>
              </a:buClr>
              <a:buSzPts val="1100"/>
              <a:buFont typeface="Arial"/>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We then saved all of the cleaned datasets into CSVs for each year and one that had the data for all years. We read these into a jupyter notebook, that became the starter book for each of us to work from.</a:t>
            </a:r>
            <a:endParaRPr sz="1400">
              <a:solidFill>
                <a:schemeClr val="dk1"/>
              </a:solidFill>
            </a:endParaRPr>
          </a:p>
          <a:p>
            <a:pPr indent="0" lvl="0" marL="457200" rtl="0" algn="l">
              <a:spcBef>
                <a:spcPts val="0"/>
              </a:spcBef>
              <a:spcAft>
                <a:spcPts val="0"/>
              </a:spcAft>
              <a:buClr>
                <a:schemeClr val="dk1"/>
              </a:buClr>
              <a:buSzPts val="1100"/>
              <a:buFont typeface="Arial"/>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We also set guidelines for our visualizations so that our final project would be clear and consistent.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c3a7fe9c4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c3a7fe9c4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c3a7fe9c4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c3a7fe9c4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4.pn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36.png"/><Relationship Id="rId6"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5.jpg"/><Relationship Id="rId4" Type="http://schemas.openxmlformats.org/officeDocument/2006/relationships/image" Target="../media/image4.jpg"/><Relationship Id="rId5"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8.png"/><Relationship Id="rId4" Type="http://schemas.openxmlformats.org/officeDocument/2006/relationships/image" Target="../media/image19.png"/><Relationship Id="rId5"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3291050" y="1328450"/>
            <a:ext cx="2486600" cy="2486600"/>
          </a:xfrm>
          <a:prstGeom prst="rect">
            <a:avLst/>
          </a:prstGeom>
          <a:noFill/>
          <a:ln>
            <a:noFill/>
          </a:ln>
        </p:spPr>
      </p:pic>
      <p:sp>
        <p:nvSpPr>
          <p:cNvPr id="55" name="Google Shape;55;p13"/>
          <p:cNvSpPr/>
          <p:nvPr/>
        </p:nvSpPr>
        <p:spPr>
          <a:xfrm>
            <a:off x="1745688" y="361347"/>
            <a:ext cx="5912511" cy="836758"/>
          </a:xfrm>
          <a:prstGeom prst="rect">
            <a:avLst/>
          </a:prstGeom>
        </p:spPr>
        <p:txBody>
          <a:bodyPr>
            <a:prstTxWarp prst="textPlain"/>
          </a:bodyPr>
          <a:lstStyle/>
          <a:p>
            <a:pPr lvl="0" algn="ctr"/>
            <a:r>
              <a:rPr b="1" i="0">
                <a:ln cap="flat" cmpd="sng" w="9525">
                  <a:solidFill>
                    <a:schemeClr val="dk1"/>
                  </a:solidFill>
                  <a:prstDash val="solid"/>
                  <a:round/>
                  <a:headEnd len="sm" w="sm" type="none"/>
                  <a:tailEnd len="sm" w="sm" type="none"/>
                </a:ln>
                <a:solidFill>
                  <a:schemeClr val="dk1"/>
                </a:solidFill>
                <a:latin typeface="Comfortaa"/>
              </a:rPr>
              <a:t>hapPyness</a:t>
            </a:r>
          </a:p>
        </p:txBody>
      </p:sp>
      <p:sp>
        <p:nvSpPr>
          <p:cNvPr id="56" name="Google Shape;56;p13"/>
          <p:cNvSpPr/>
          <p:nvPr/>
        </p:nvSpPr>
        <p:spPr>
          <a:xfrm>
            <a:off x="671674" y="4242225"/>
            <a:ext cx="8060551" cy="368250"/>
          </a:xfrm>
          <a:prstGeom prst="rect">
            <a:avLst/>
          </a:prstGeom>
        </p:spPr>
        <p:txBody>
          <a:bodyPr>
            <a:prstTxWarp prst="textPlain"/>
          </a:bodyPr>
          <a:lstStyle/>
          <a:p>
            <a:pPr lvl="0" algn="ctr"/>
            <a:r>
              <a:rPr b="1" i="0">
                <a:ln cap="flat" cmpd="sng" w="9525">
                  <a:solidFill>
                    <a:schemeClr val="dk1"/>
                  </a:solidFill>
                  <a:prstDash val="solid"/>
                  <a:round/>
                  <a:headEnd len="sm" w="sm" type="none"/>
                  <a:tailEnd len="sm" w="sm" type="none"/>
                </a:ln>
                <a:solidFill>
                  <a:schemeClr val="dk1"/>
                </a:solidFill>
                <a:latin typeface="Comfortaa"/>
              </a:rPr>
              <a:t>a group project by aashita, alannah, ben &amp; brian</a:t>
            </a:r>
          </a:p>
        </p:txBody>
      </p:sp>
      <p:sp>
        <p:nvSpPr>
          <p:cNvPr id="57" name="Google Shape;57;p13"/>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 name="Shape 155"/>
        <p:cNvGrpSpPr/>
        <p:nvPr/>
      </p:nvGrpSpPr>
      <p:grpSpPr>
        <a:xfrm>
          <a:off x="0" y="0"/>
          <a:ext cx="0" cy="0"/>
          <a:chOff x="0" y="0"/>
          <a:chExt cx="0" cy="0"/>
        </a:xfrm>
      </p:grpSpPr>
      <p:sp>
        <p:nvSpPr>
          <p:cNvPr id="156" name="Google Shape;156;p22"/>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2"/>
          <p:cNvPicPr preferRelativeResize="0"/>
          <p:nvPr/>
        </p:nvPicPr>
        <p:blipFill>
          <a:blip r:embed="rId3">
            <a:alphaModFix/>
          </a:blip>
          <a:stretch>
            <a:fillRect/>
          </a:stretch>
        </p:blipFill>
        <p:spPr>
          <a:xfrm>
            <a:off x="4806075" y="1196075"/>
            <a:ext cx="3922275" cy="2743200"/>
          </a:xfrm>
          <a:prstGeom prst="rect">
            <a:avLst/>
          </a:prstGeom>
          <a:noFill/>
          <a:ln>
            <a:noFill/>
          </a:ln>
        </p:spPr>
      </p:pic>
      <p:pic>
        <p:nvPicPr>
          <p:cNvPr id="161" name="Google Shape;161;p22"/>
          <p:cNvPicPr preferRelativeResize="0"/>
          <p:nvPr/>
        </p:nvPicPr>
        <p:blipFill>
          <a:blip r:embed="rId4">
            <a:alphaModFix/>
          </a:blip>
          <a:stretch>
            <a:fillRect/>
          </a:stretch>
        </p:blipFill>
        <p:spPr>
          <a:xfrm>
            <a:off x="479575" y="1196075"/>
            <a:ext cx="4114800" cy="2743200"/>
          </a:xfrm>
          <a:prstGeom prst="rect">
            <a:avLst/>
          </a:prstGeom>
          <a:noFill/>
          <a:ln>
            <a:noFill/>
          </a:ln>
        </p:spPr>
      </p:pic>
      <p:sp>
        <p:nvSpPr>
          <p:cNvPr id="162" name="Google Shape;162;p22"/>
          <p:cNvSpPr txBox="1"/>
          <p:nvPr/>
        </p:nvSpPr>
        <p:spPr>
          <a:xfrm>
            <a:off x="479575" y="62700"/>
            <a:ext cx="8339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latin typeface="Playfair Display"/>
                <a:ea typeface="Playfair Display"/>
                <a:cs typeface="Playfair Display"/>
                <a:sym typeface="Playfair Display"/>
              </a:rPr>
              <a:t>2020 </a:t>
            </a:r>
            <a:r>
              <a:rPr b="1" lang="en" sz="2100">
                <a:latin typeface="Playfair Display"/>
                <a:ea typeface="Playfair Display"/>
                <a:cs typeface="Playfair Display"/>
                <a:sym typeface="Playfair Display"/>
              </a:rPr>
              <a:t>vs </a:t>
            </a:r>
            <a:endParaRPr b="1" sz="2100">
              <a:latin typeface="Playfair Display"/>
              <a:ea typeface="Playfair Display"/>
              <a:cs typeface="Playfair Display"/>
              <a:sym typeface="Playfair Display"/>
            </a:endParaRPr>
          </a:p>
          <a:p>
            <a:pPr indent="0" lvl="0" marL="0" rtl="0" algn="ctr">
              <a:spcBef>
                <a:spcPts val="0"/>
              </a:spcBef>
              <a:spcAft>
                <a:spcPts val="0"/>
              </a:spcAft>
              <a:buNone/>
            </a:pPr>
            <a:r>
              <a:rPr b="1" lang="en" sz="2100">
                <a:latin typeface="Playfair Display"/>
                <a:ea typeface="Playfair Display"/>
                <a:cs typeface="Playfair Display"/>
                <a:sym typeface="Playfair Display"/>
              </a:rPr>
              <a:t>Everyone</a:t>
            </a:r>
            <a:endParaRPr b="1" sz="2100">
              <a:latin typeface="Playfair Display"/>
              <a:ea typeface="Playfair Display"/>
              <a:cs typeface="Playfair Display"/>
              <a:sym typeface="Playfair Display"/>
            </a:endParaRPr>
          </a:p>
        </p:txBody>
      </p:sp>
      <p:sp>
        <p:nvSpPr>
          <p:cNvPr id="163" name="Google Shape;163;p22"/>
          <p:cNvSpPr txBox="1"/>
          <p:nvPr/>
        </p:nvSpPr>
        <p:spPr>
          <a:xfrm>
            <a:off x="454950" y="4149250"/>
            <a:ext cx="8273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layfair Display"/>
                <a:ea typeface="Playfair Display"/>
                <a:cs typeface="Playfair Display"/>
                <a:sym typeface="Playfair Display"/>
              </a:rPr>
              <a:t>Out of all years measured 2020 was the lowest as part of a broader trend toward </a:t>
            </a:r>
            <a:r>
              <a:rPr lang="en">
                <a:latin typeface="Playfair Display"/>
                <a:ea typeface="Playfair Display"/>
                <a:cs typeface="Playfair Display"/>
                <a:sym typeface="Playfair Display"/>
              </a:rPr>
              <a:t>slightly</a:t>
            </a:r>
            <a:r>
              <a:rPr lang="en">
                <a:latin typeface="Playfair Display"/>
                <a:ea typeface="Playfair Display"/>
                <a:cs typeface="Playfair Display"/>
                <a:sym typeface="Playfair Display"/>
              </a:rPr>
              <a:t> decreasing happiness over time and a </a:t>
            </a:r>
            <a:r>
              <a:rPr lang="en">
                <a:latin typeface="Playfair Display"/>
                <a:ea typeface="Playfair Display"/>
                <a:cs typeface="Playfair Display"/>
                <a:sym typeface="Playfair Display"/>
              </a:rPr>
              <a:t>slightly</a:t>
            </a:r>
            <a:r>
              <a:rPr lang="en">
                <a:latin typeface="Playfair Display"/>
                <a:ea typeface="Playfair Display"/>
                <a:cs typeface="Playfair Display"/>
                <a:sym typeface="Playfair Display"/>
              </a:rPr>
              <a:t> </a:t>
            </a:r>
            <a:r>
              <a:rPr lang="en">
                <a:solidFill>
                  <a:schemeClr val="dk1"/>
                </a:solidFill>
                <a:latin typeface="Playfair Display"/>
                <a:ea typeface="Playfair Display"/>
                <a:cs typeface="Playfair Display"/>
                <a:sym typeface="Playfair Display"/>
              </a:rPr>
              <a:t>decreasing </a:t>
            </a:r>
            <a:r>
              <a:rPr lang="en">
                <a:latin typeface="Playfair Display"/>
                <a:ea typeface="Playfair Display"/>
                <a:cs typeface="Playfair Display"/>
                <a:sym typeface="Playfair Display"/>
              </a:rPr>
              <a:t>correlation </a:t>
            </a:r>
            <a:r>
              <a:rPr lang="en">
                <a:latin typeface="Playfair Display"/>
                <a:ea typeface="Playfair Display"/>
                <a:cs typeface="Playfair Display"/>
                <a:sym typeface="Playfair Display"/>
              </a:rPr>
              <a:t>(still a strong </a:t>
            </a:r>
            <a:r>
              <a:rPr lang="en">
                <a:solidFill>
                  <a:schemeClr val="dk1"/>
                </a:solidFill>
                <a:latin typeface="Playfair Display"/>
                <a:ea typeface="Playfair Display"/>
                <a:cs typeface="Playfair Display"/>
                <a:sym typeface="Playfair Display"/>
              </a:rPr>
              <a:t>statistical </a:t>
            </a:r>
            <a:r>
              <a:rPr lang="en">
                <a:latin typeface="Playfair Display"/>
                <a:ea typeface="Playfair Display"/>
                <a:cs typeface="Playfair Display"/>
                <a:sym typeface="Playfair Display"/>
              </a:rPr>
              <a:t>correlation)</a:t>
            </a:r>
            <a:endParaRPr>
              <a:latin typeface="Playfair Display"/>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23"/>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txBox="1"/>
          <p:nvPr/>
        </p:nvSpPr>
        <p:spPr>
          <a:xfrm>
            <a:off x="419188" y="382800"/>
            <a:ext cx="8470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Playfair Display"/>
                <a:ea typeface="Playfair Display"/>
                <a:cs typeface="Playfair Display"/>
                <a:sym typeface="Playfair Display"/>
              </a:rPr>
              <a:t>Are the healthiest countries the countries with the most freedom?</a:t>
            </a:r>
            <a:endParaRPr b="1" sz="1900">
              <a:latin typeface="Playfair Display"/>
              <a:ea typeface="Playfair Display"/>
              <a:cs typeface="Playfair Display"/>
              <a:sym typeface="Playfair Display"/>
            </a:endParaRPr>
          </a:p>
        </p:txBody>
      </p:sp>
      <p:pic>
        <p:nvPicPr>
          <p:cNvPr id="173" name="Google Shape;173;p23"/>
          <p:cNvPicPr preferRelativeResize="0"/>
          <p:nvPr/>
        </p:nvPicPr>
        <p:blipFill>
          <a:blip r:embed="rId3">
            <a:alphaModFix/>
          </a:blip>
          <a:stretch>
            <a:fillRect/>
          </a:stretch>
        </p:blipFill>
        <p:spPr>
          <a:xfrm>
            <a:off x="2867045" y="1179900"/>
            <a:ext cx="3449225" cy="3433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 name="Shape 177"/>
        <p:cNvGrpSpPr/>
        <p:nvPr/>
      </p:nvGrpSpPr>
      <p:grpSpPr>
        <a:xfrm>
          <a:off x="0" y="0"/>
          <a:ext cx="0" cy="0"/>
          <a:chOff x="0" y="0"/>
          <a:chExt cx="0" cy="0"/>
        </a:xfrm>
      </p:grpSpPr>
      <p:sp>
        <p:nvSpPr>
          <p:cNvPr id="178" name="Google Shape;178;p24"/>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24"/>
          <p:cNvPicPr preferRelativeResize="0"/>
          <p:nvPr/>
        </p:nvPicPr>
        <p:blipFill>
          <a:blip r:embed="rId3">
            <a:alphaModFix/>
          </a:blip>
          <a:stretch>
            <a:fillRect/>
          </a:stretch>
        </p:blipFill>
        <p:spPr>
          <a:xfrm>
            <a:off x="2082600" y="62700"/>
            <a:ext cx="5018099" cy="5018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sp>
        <p:nvSpPr>
          <p:cNvPr id="187" name="Google Shape;187;p25"/>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25"/>
          <p:cNvPicPr preferRelativeResize="0"/>
          <p:nvPr/>
        </p:nvPicPr>
        <p:blipFill rotWithShape="1">
          <a:blip r:embed="rId3">
            <a:alphaModFix/>
          </a:blip>
          <a:srcRect b="0" l="0" r="0" t="6707"/>
          <a:stretch/>
        </p:blipFill>
        <p:spPr>
          <a:xfrm>
            <a:off x="2082600" y="281825"/>
            <a:ext cx="5018101" cy="4681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sp>
        <p:nvSpPr>
          <p:cNvPr id="196" name="Google Shape;196;p26"/>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26"/>
          <p:cNvPicPr preferRelativeResize="0"/>
          <p:nvPr/>
        </p:nvPicPr>
        <p:blipFill>
          <a:blip r:embed="rId3">
            <a:alphaModFix/>
          </a:blip>
          <a:stretch>
            <a:fillRect/>
          </a:stretch>
        </p:blipFill>
        <p:spPr>
          <a:xfrm>
            <a:off x="315300" y="215100"/>
            <a:ext cx="4474653" cy="4713301"/>
          </a:xfrm>
          <a:prstGeom prst="rect">
            <a:avLst/>
          </a:prstGeom>
          <a:noFill/>
          <a:ln>
            <a:noFill/>
          </a:ln>
        </p:spPr>
      </p:pic>
      <p:pic>
        <p:nvPicPr>
          <p:cNvPr id="201" name="Google Shape;201;p26"/>
          <p:cNvPicPr preferRelativeResize="0"/>
          <p:nvPr/>
        </p:nvPicPr>
        <p:blipFill>
          <a:blip r:embed="rId4">
            <a:alphaModFix/>
          </a:blip>
          <a:stretch>
            <a:fillRect/>
          </a:stretch>
        </p:blipFill>
        <p:spPr>
          <a:xfrm>
            <a:off x="5554653" y="215100"/>
            <a:ext cx="3114028" cy="47132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p27"/>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7"/>
          <p:cNvPicPr preferRelativeResize="0"/>
          <p:nvPr/>
        </p:nvPicPr>
        <p:blipFill rotWithShape="1">
          <a:blip r:embed="rId3">
            <a:alphaModFix/>
          </a:blip>
          <a:srcRect b="0" l="0" r="0" t="6085"/>
          <a:stretch/>
        </p:blipFill>
        <p:spPr>
          <a:xfrm>
            <a:off x="2062950" y="215325"/>
            <a:ext cx="5018101" cy="4712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sp>
        <p:nvSpPr>
          <p:cNvPr id="215" name="Google Shape;215;p28"/>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28"/>
          <p:cNvPicPr preferRelativeResize="0"/>
          <p:nvPr/>
        </p:nvPicPr>
        <p:blipFill>
          <a:blip r:embed="rId3">
            <a:alphaModFix/>
          </a:blip>
          <a:stretch>
            <a:fillRect/>
          </a:stretch>
        </p:blipFill>
        <p:spPr>
          <a:xfrm>
            <a:off x="2092775" y="62700"/>
            <a:ext cx="4930063" cy="4493475"/>
          </a:xfrm>
          <a:prstGeom prst="rect">
            <a:avLst/>
          </a:prstGeom>
          <a:noFill/>
          <a:ln>
            <a:noFill/>
          </a:ln>
        </p:spPr>
      </p:pic>
      <p:sp>
        <p:nvSpPr>
          <p:cNvPr id="220" name="Google Shape;220;p28"/>
          <p:cNvSpPr txBox="1"/>
          <p:nvPr/>
        </p:nvSpPr>
        <p:spPr>
          <a:xfrm>
            <a:off x="1035500" y="398900"/>
            <a:ext cx="76557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latin typeface="Playfair Display"/>
                <a:ea typeface="Playfair Display"/>
                <a:cs typeface="Playfair Display"/>
                <a:sym typeface="Playfair Display"/>
              </a:rPr>
              <a:t>How can our President promote the wellbeing of his citizenry ?</a:t>
            </a:r>
            <a:endParaRPr>
              <a:solidFill>
                <a:schemeClr val="dk1"/>
              </a:solidFill>
            </a:endParaRPr>
          </a:p>
          <a:p>
            <a:pPr indent="0" lvl="0" marL="0" rtl="0" algn="l">
              <a:spcBef>
                <a:spcPts val="0"/>
              </a:spcBef>
              <a:spcAft>
                <a:spcPts val="0"/>
              </a:spcAft>
              <a:buClr>
                <a:schemeClr val="dk1"/>
              </a:buClr>
              <a:buSzPts val="1100"/>
              <a:buFont typeface="Arial"/>
              <a:buNone/>
            </a:pPr>
            <a:r>
              <a:t/>
            </a:r>
            <a:endParaRPr b="1" sz="19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sp>
        <p:nvSpPr>
          <p:cNvPr id="225" name="Google Shape;225;p29"/>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9"/>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9"/>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29"/>
          <p:cNvPicPr preferRelativeResize="0"/>
          <p:nvPr/>
        </p:nvPicPr>
        <p:blipFill>
          <a:blip r:embed="rId3">
            <a:alphaModFix/>
          </a:blip>
          <a:stretch>
            <a:fillRect/>
          </a:stretch>
        </p:blipFill>
        <p:spPr>
          <a:xfrm>
            <a:off x="2381775" y="979325"/>
            <a:ext cx="4380450" cy="3586375"/>
          </a:xfrm>
          <a:prstGeom prst="rect">
            <a:avLst/>
          </a:prstGeom>
          <a:noFill/>
          <a:ln>
            <a:noFill/>
          </a:ln>
        </p:spPr>
      </p:pic>
      <p:sp>
        <p:nvSpPr>
          <p:cNvPr id="230" name="Google Shape;230;p29"/>
          <p:cNvSpPr txBox="1"/>
          <p:nvPr/>
        </p:nvSpPr>
        <p:spPr>
          <a:xfrm>
            <a:off x="1318575" y="350050"/>
            <a:ext cx="675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900">
                <a:solidFill>
                  <a:schemeClr val="dk1"/>
                </a:solidFill>
                <a:latin typeface="Playfair Display"/>
                <a:ea typeface="Playfair Display"/>
                <a:cs typeface="Playfair Display"/>
                <a:sym typeface="Playfair Display"/>
              </a:rPr>
              <a:t>What America can learn from world’s happiest countries?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sp>
        <p:nvSpPr>
          <p:cNvPr id="235" name="Google Shape;235;p30"/>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0"/>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30"/>
          <p:cNvPicPr preferRelativeResize="0"/>
          <p:nvPr/>
        </p:nvPicPr>
        <p:blipFill>
          <a:blip r:embed="rId3">
            <a:alphaModFix/>
          </a:blip>
          <a:stretch>
            <a:fillRect/>
          </a:stretch>
        </p:blipFill>
        <p:spPr>
          <a:xfrm>
            <a:off x="1753600" y="1012888"/>
            <a:ext cx="5676100" cy="3117725"/>
          </a:xfrm>
          <a:prstGeom prst="rect">
            <a:avLst/>
          </a:prstGeom>
          <a:noFill/>
          <a:ln>
            <a:noFill/>
          </a:ln>
        </p:spPr>
      </p:pic>
      <p:sp>
        <p:nvSpPr>
          <p:cNvPr id="240" name="Google Shape;240;p30"/>
          <p:cNvSpPr txBox="1"/>
          <p:nvPr/>
        </p:nvSpPr>
        <p:spPr>
          <a:xfrm>
            <a:off x="1694825" y="250900"/>
            <a:ext cx="6039900" cy="7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Playfair Display"/>
                <a:ea typeface="Playfair Display"/>
                <a:cs typeface="Playfair Display"/>
                <a:sym typeface="Playfair Display"/>
              </a:rPr>
              <a:t>The United States is the Unhappiest It’s Ever Been!</a:t>
            </a:r>
            <a:endParaRPr sz="1850">
              <a:solidFill>
                <a:schemeClr val="dk1"/>
              </a:solidFill>
              <a:highlight>
                <a:srgbClr val="FFFFFF"/>
              </a:highlight>
            </a:endParaRPr>
          </a:p>
          <a:p>
            <a:pPr indent="0" lvl="0" marL="0" rtl="0" algn="l">
              <a:spcBef>
                <a:spcPts val="0"/>
              </a:spcBef>
              <a:spcAft>
                <a:spcPts val="0"/>
              </a:spcAft>
              <a:buNone/>
            </a:pPr>
            <a:r>
              <a:t/>
            </a:r>
            <a:endParaRPr sz="1850">
              <a:solidFill>
                <a:schemeClr val="dk1"/>
              </a:solidFill>
              <a:highlight>
                <a:srgbClr val="FFFFFF"/>
              </a:highlight>
            </a:endParaRPr>
          </a:p>
        </p:txBody>
      </p:sp>
      <p:sp>
        <p:nvSpPr>
          <p:cNvPr id="241" name="Google Shape;241;p30"/>
          <p:cNvSpPr txBox="1"/>
          <p:nvPr/>
        </p:nvSpPr>
        <p:spPr>
          <a:xfrm>
            <a:off x="5562350" y="4011425"/>
            <a:ext cx="2218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latin typeface="Playfair Display"/>
                <a:ea typeface="Playfair Display"/>
                <a:cs typeface="Playfair Display"/>
                <a:sym typeface="Playfair Display"/>
              </a:rPr>
              <a:t>U.S. dropped to No.19 in 2019 ,its worst ranking ever</a:t>
            </a:r>
            <a:endParaRPr i="1" sz="700">
              <a:latin typeface="Playfair Display"/>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 name="Shape 245"/>
        <p:cNvGrpSpPr/>
        <p:nvPr/>
      </p:nvGrpSpPr>
      <p:grpSpPr>
        <a:xfrm>
          <a:off x="0" y="0"/>
          <a:ext cx="0" cy="0"/>
          <a:chOff x="0" y="0"/>
          <a:chExt cx="0" cy="0"/>
        </a:xfrm>
      </p:grpSpPr>
      <p:sp>
        <p:nvSpPr>
          <p:cNvPr id="246" name="Google Shape;246;p31"/>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1"/>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1"/>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1"/>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1"/>
          <p:cNvPicPr preferRelativeResize="0"/>
          <p:nvPr/>
        </p:nvPicPr>
        <p:blipFill>
          <a:blip r:embed="rId3">
            <a:alphaModFix/>
          </a:blip>
          <a:stretch>
            <a:fillRect/>
          </a:stretch>
        </p:blipFill>
        <p:spPr>
          <a:xfrm>
            <a:off x="1931075" y="739925"/>
            <a:ext cx="4810701" cy="3810450"/>
          </a:xfrm>
          <a:prstGeom prst="rect">
            <a:avLst/>
          </a:prstGeom>
          <a:noFill/>
          <a:ln>
            <a:noFill/>
          </a:ln>
        </p:spPr>
      </p:pic>
      <p:sp>
        <p:nvSpPr>
          <p:cNvPr id="251" name="Google Shape;251;p31"/>
          <p:cNvSpPr txBox="1"/>
          <p:nvPr/>
        </p:nvSpPr>
        <p:spPr>
          <a:xfrm>
            <a:off x="2676450" y="230450"/>
            <a:ext cx="3736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900">
                <a:solidFill>
                  <a:schemeClr val="dk1"/>
                </a:solidFill>
                <a:latin typeface="Playfair Display"/>
                <a:ea typeface="Playfair Display"/>
                <a:cs typeface="Playfair Display"/>
                <a:sym typeface="Playfair Display"/>
              </a:rPr>
              <a:t>Let’s Take A Closer Look!</a:t>
            </a:r>
            <a:endParaRPr sz="18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 name="Shape 64"/>
        <p:cNvGrpSpPr/>
        <p:nvPr/>
      </p:nvGrpSpPr>
      <p:grpSpPr>
        <a:xfrm>
          <a:off x="0" y="0"/>
          <a:ext cx="0" cy="0"/>
          <a:chOff x="0" y="0"/>
          <a:chExt cx="0" cy="0"/>
        </a:xfrm>
      </p:grpSpPr>
      <p:sp>
        <p:nvSpPr>
          <p:cNvPr id="65" name="Google Shape;65;p14"/>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nvSpPr>
        <p:spPr>
          <a:xfrm>
            <a:off x="263525" y="222675"/>
            <a:ext cx="8349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dk1"/>
                </a:solidFill>
                <a:latin typeface="Playfair Display"/>
                <a:ea typeface="Playfair Display"/>
                <a:cs typeface="Playfair Display"/>
                <a:sym typeface="Playfair Display"/>
              </a:rPr>
              <a:t>“Happiness is a warm puppy” - Charles Schulz</a:t>
            </a:r>
            <a:endParaRPr b="1" sz="2200">
              <a:latin typeface="Playfair Display"/>
              <a:ea typeface="Playfair Display"/>
              <a:cs typeface="Playfair Display"/>
              <a:sym typeface="Playfair Display"/>
            </a:endParaRPr>
          </a:p>
        </p:txBody>
      </p:sp>
      <p:pic>
        <p:nvPicPr>
          <p:cNvPr id="70" name="Google Shape;70;p14"/>
          <p:cNvPicPr preferRelativeResize="0"/>
          <p:nvPr/>
        </p:nvPicPr>
        <p:blipFill>
          <a:blip r:embed="rId3">
            <a:alphaModFix/>
          </a:blip>
          <a:stretch>
            <a:fillRect/>
          </a:stretch>
        </p:blipFill>
        <p:spPr>
          <a:xfrm>
            <a:off x="1357325" y="827800"/>
            <a:ext cx="6161700" cy="3916525"/>
          </a:xfrm>
          <a:prstGeom prst="rect">
            <a:avLst/>
          </a:prstGeom>
          <a:noFill/>
          <a:ln>
            <a:noFill/>
          </a:ln>
          <a:effectLst>
            <a:outerShdw blurRad="57150" rotWithShape="0" algn="bl" dir="5400000" dist="19050">
              <a:srgbClr val="F9DB0E">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5" name="Shape 255"/>
        <p:cNvGrpSpPr/>
        <p:nvPr/>
      </p:nvGrpSpPr>
      <p:grpSpPr>
        <a:xfrm>
          <a:off x="0" y="0"/>
          <a:ext cx="0" cy="0"/>
          <a:chOff x="0" y="0"/>
          <a:chExt cx="0" cy="0"/>
        </a:xfrm>
      </p:grpSpPr>
      <p:sp>
        <p:nvSpPr>
          <p:cNvPr id="256" name="Google Shape;256;p32"/>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2"/>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2"/>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2"/>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32"/>
          <p:cNvPicPr preferRelativeResize="0"/>
          <p:nvPr/>
        </p:nvPicPr>
        <p:blipFill>
          <a:blip r:embed="rId3">
            <a:alphaModFix/>
          </a:blip>
          <a:stretch>
            <a:fillRect/>
          </a:stretch>
        </p:blipFill>
        <p:spPr>
          <a:xfrm>
            <a:off x="2257650" y="859275"/>
            <a:ext cx="4724700" cy="3708350"/>
          </a:xfrm>
          <a:prstGeom prst="rect">
            <a:avLst/>
          </a:prstGeom>
          <a:noFill/>
          <a:ln>
            <a:noFill/>
          </a:ln>
        </p:spPr>
      </p:pic>
      <p:sp>
        <p:nvSpPr>
          <p:cNvPr id="261" name="Google Shape;261;p32"/>
          <p:cNvSpPr txBox="1"/>
          <p:nvPr/>
        </p:nvSpPr>
        <p:spPr>
          <a:xfrm>
            <a:off x="1390600" y="235588"/>
            <a:ext cx="6746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900">
                <a:solidFill>
                  <a:schemeClr val="dk1"/>
                </a:solidFill>
                <a:latin typeface="Playfair Display"/>
                <a:ea typeface="Playfair Display"/>
                <a:cs typeface="Playfair Display"/>
                <a:sym typeface="Playfair Display"/>
              </a:rPr>
              <a:t>Changes in which</a:t>
            </a:r>
            <a:r>
              <a:rPr b="1" lang="en" sz="1900">
                <a:solidFill>
                  <a:schemeClr val="dk1"/>
                </a:solidFill>
                <a:latin typeface="Playfair Display"/>
                <a:ea typeface="Playfair Display"/>
                <a:cs typeface="Playfair Display"/>
                <a:sym typeface="Playfair Display"/>
              </a:rPr>
              <a:t> metrics can improve US Score?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sp>
        <p:nvSpPr>
          <p:cNvPr id="266" name="Google Shape;266;p33"/>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3"/>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3"/>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3"/>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33"/>
          <p:cNvPicPr preferRelativeResize="0"/>
          <p:nvPr/>
        </p:nvPicPr>
        <p:blipFill>
          <a:blip r:embed="rId3">
            <a:alphaModFix/>
          </a:blip>
          <a:stretch>
            <a:fillRect/>
          </a:stretch>
        </p:blipFill>
        <p:spPr>
          <a:xfrm>
            <a:off x="1169600" y="766050"/>
            <a:ext cx="6994102" cy="3887001"/>
          </a:xfrm>
          <a:prstGeom prst="rect">
            <a:avLst/>
          </a:prstGeom>
          <a:noFill/>
          <a:ln>
            <a:noFill/>
          </a:ln>
        </p:spPr>
      </p:pic>
      <p:sp>
        <p:nvSpPr>
          <p:cNvPr id="271" name="Google Shape;271;p33"/>
          <p:cNvSpPr txBox="1"/>
          <p:nvPr/>
        </p:nvSpPr>
        <p:spPr>
          <a:xfrm>
            <a:off x="2434925" y="239400"/>
            <a:ext cx="4192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Playfair Display"/>
                <a:ea typeface="Playfair Display"/>
                <a:cs typeface="Playfair Display"/>
                <a:sym typeface="Playfair Display"/>
              </a:rPr>
              <a:t>Political </a:t>
            </a:r>
            <a:r>
              <a:rPr b="1" lang="en" sz="1900">
                <a:latin typeface="Playfair Display"/>
                <a:ea typeface="Playfair Display"/>
                <a:cs typeface="Playfair Display"/>
                <a:sym typeface="Playfair Display"/>
              </a:rPr>
              <a:t>Integrity</a:t>
            </a:r>
            <a:r>
              <a:rPr b="1" lang="en" sz="1900">
                <a:latin typeface="Playfair Display"/>
                <a:ea typeface="Playfair Display"/>
                <a:cs typeface="Playfair Display"/>
                <a:sym typeface="Playfair Display"/>
              </a:rPr>
              <a:t> </a:t>
            </a:r>
            <a:r>
              <a:rPr lang="en" sz="1900">
                <a:latin typeface="Playfair Display"/>
                <a:ea typeface="Playfair Display"/>
                <a:cs typeface="Playfair Display"/>
                <a:sym typeface="Playfair Display"/>
              </a:rPr>
              <a:t>=</a:t>
            </a:r>
            <a:r>
              <a:rPr b="1" lang="en" sz="1900">
                <a:latin typeface="Playfair Display"/>
                <a:ea typeface="Playfair Display"/>
                <a:cs typeface="Playfair Display"/>
                <a:sym typeface="Playfair Display"/>
              </a:rPr>
              <a:t> Happy Nations</a:t>
            </a:r>
            <a:endParaRPr b="1" sz="1900">
              <a:latin typeface="Playfair Display"/>
              <a:ea typeface="Playfair Display"/>
              <a:cs typeface="Playfair Display"/>
              <a:sym typeface="Playfair Display"/>
            </a:endParaRPr>
          </a:p>
        </p:txBody>
      </p:sp>
      <p:sp>
        <p:nvSpPr>
          <p:cNvPr id="272" name="Google Shape;272;p33"/>
          <p:cNvSpPr txBox="1"/>
          <p:nvPr/>
        </p:nvSpPr>
        <p:spPr>
          <a:xfrm>
            <a:off x="6046350" y="4562100"/>
            <a:ext cx="23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i="1" lang="en" sz="700">
                <a:solidFill>
                  <a:schemeClr val="dk1"/>
                </a:solidFill>
                <a:latin typeface="Playfair Display"/>
                <a:ea typeface="Playfair Display"/>
                <a:cs typeface="Playfair Display"/>
                <a:sym typeface="Playfair Display"/>
              </a:rPr>
              <a:t>Government Corruption World map from 2016-2020</a:t>
            </a:r>
            <a:endParaRPr i="1" sz="7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i="1" sz="700">
              <a:latin typeface="Playfair Display"/>
              <a:ea typeface="Playfair Display"/>
              <a:cs typeface="Playfair Display"/>
              <a:sym typeface="Playfair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sp>
        <p:nvSpPr>
          <p:cNvPr id="277" name="Google Shape;277;p34"/>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34"/>
          <p:cNvPicPr preferRelativeResize="0"/>
          <p:nvPr/>
        </p:nvPicPr>
        <p:blipFill>
          <a:blip r:embed="rId3">
            <a:alphaModFix/>
          </a:blip>
          <a:stretch>
            <a:fillRect/>
          </a:stretch>
        </p:blipFill>
        <p:spPr>
          <a:xfrm>
            <a:off x="1916725" y="1013575"/>
            <a:ext cx="5310526" cy="3219825"/>
          </a:xfrm>
          <a:prstGeom prst="rect">
            <a:avLst/>
          </a:prstGeom>
          <a:noFill/>
          <a:ln>
            <a:noFill/>
          </a:ln>
        </p:spPr>
      </p:pic>
      <p:sp>
        <p:nvSpPr>
          <p:cNvPr id="282" name="Google Shape;282;p34"/>
          <p:cNvSpPr txBox="1"/>
          <p:nvPr/>
        </p:nvSpPr>
        <p:spPr>
          <a:xfrm>
            <a:off x="1010928" y="286075"/>
            <a:ext cx="7278900" cy="7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Clr>
                <a:schemeClr val="dk1"/>
              </a:buClr>
              <a:buSzPts val="1100"/>
              <a:buFont typeface="Arial"/>
              <a:buNone/>
            </a:pPr>
            <a:r>
              <a:rPr b="1" lang="en" sz="1850">
                <a:solidFill>
                  <a:schemeClr val="dk1"/>
                </a:solidFill>
                <a:latin typeface="Playfair Display"/>
                <a:ea typeface="Playfair Display"/>
                <a:cs typeface="Playfair Display"/>
                <a:sym typeface="Playfair Display"/>
              </a:rPr>
              <a:t>"The essence of good government is trus</a:t>
            </a:r>
            <a:r>
              <a:rPr b="1" lang="en" sz="1850">
                <a:solidFill>
                  <a:schemeClr val="dk1"/>
                </a:solidFill>
                <a:latin typeface="Playfair Display"/>
                <a:ea typeface="Playfair Display"/>
                <a:cs typeface="Playfair Display"/>
                <a:sym typeface="Playfair Display"/>
              </a:rPr>
              <a:t>t.” - </a:t>
            </a:r>
            <a:r>
              <a:rPr b="1" lang="en" sz="1850">
                <a:solidFill>
                  <a:schemeClr val="dk1"/>
                </a:solidFill>
                <a:highlight>
                  <a:srgbClr val="FFFFFF"/>
                </a:highlight>
                <a:latin typeface="Playfair Display"/>
                <a:ea typeface="Playfair Display"/>
                <a:cs typeface="Playfair Display"/>
                <a:sym typeface="Playfair Display"/>
              </a:rPr>
              <a:t>Kathleen Sebelius</a:t>
            </a:r>
            <a:endParaRPr b="1" sz="1850">
              <a:solidFill>
                <a:schemeClr val="dk1"/>
              </a:solidFill>
              <a:highlight>
                <a:srgbClr val="FFFFFF"/>
              </a:highlight>
              <a:latin typeface="Playfair Display"/>
              <a:ea typeface="Playfair Display"/>
              <a:cs typeface="Playfair Display"/>
              <a:sym typeface="Playfair Display"/>
            </a:endParaRPr>
          </a:p>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 name="Shape 286"/>
        <p:cNvGrpSpPr/>
        <p:nvPr/>
      </p:nvGrpSpPr>
      <p:grpSpPr>
        <a:xfrm>
          <a:off x="0" y="0"/>
          <a:ext cx="0" cy="0"/>
          <a:chOff x="0" y="0"/>
          <a:chExt cx="0" cy="0"/>
        </a:xfrm>
      </p:grpSpPr>
      <p:sp>
        <p:nvSpPr>
          <p:cNvPr id="287" name="Google Shape;287;p35"/>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5"/>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5"/>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5"/>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txBox="1"/>
          <p:nvPr/>
        </p:nvSpPr>
        <p:spPr>
          <a:xfrm>
            <a:off x="1010928" y="286075"/>
            <a:ext cx="7278900" cy="7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Clr>
                <a:schemeClr val="dk1"/>
              </a:buClr>
              <a:buSzPts val="1100"/>
              <a:buFont typeface="Arial"/>
              <a:buNone/>
            </a:pPr>
            <a:r>
              <a:t/>
            </a:r>
            <a:endParaRPr b="1" sz="1850">
              <a:solidFill>
                <a:schemeClr val="dk1"/>
              </a:solidFill>
              <a:highlight>
                <a:srgbClr val="FFFFFF"/>
              </a:highlight>
              <a:latin typeface="Playfair Display"/>
              <a:ea typeface="Playfair Display"/>
              <a:cs typeface="Playfair Display"/>
              <a:sym typeface="Playfair Display"/>
            </a:endParaRPr>
          </a:p>
          <a:p>
            <a:pPr indent="0" lvl="0" marL="0" rtl="0" algn="ctr">
              <a:spcBef>
                <a:spcPts val="0"/>
              </a:spcBef>
              <a:spcAft>
                <a:spcPts val="0"/>
              </a:spcAft>
              <a:buNone/>
            </a:pPr>
            <a:r>
              <a:t/>
            </a:r>
            <a:endParaRPr/>
          </a:p>
        </p:txBody>
      </p:sp>
      <p:pic>
        <p:nvPicPr>
          <p:cNvPr id="292" name="Google Shape;292;p35"/>
          <p:cNvPicPr preferRelativeResize="0"/>
          <p:nvPr/>
        </p:nvPicPr>
        <p:blipFill>
          <a:blip r:embed="rId3">
            <a:alphaModFix/>
          </a:blip>
          <a:stretch>
            <a:fillRect/>
          </a:stretch>
        </p:blipFill>
        <p:spPr>
          <a:xfrm>
            <a:off x="2384425" y="498500"/>
            <a:ext cx="3906412" cy="39064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sp>
        <p:nvSpPr>
          <p:cNvPr id="297" name="Google Shape;297;p36"/>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6"/>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6"/>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6"/>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6"/>
          <p:cNvSpPr txBox="1"/>
          <p:nvPr/>
        </p:nvSpPr>
        <p:spPr>
          <a:xfrm>
            <a:off x="336888" y="244488"/>
            <a:ext cx="8470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Playfair Display"/>
                <a:ea typeface="Playfair Display"/>
                <a:cs typeface="Playfair Display"/>
                <a:sym typeface="Playfair Display"/>
              </a:rPr>
              <a:t>Is there a formula to happiness</a:t>
            </a:r>
            <a:r>
              <a:rPr b="1" lang="en" sz="1900">
                <a:latin typeface="Playfair Display"/>
                <a:ea typeface="Playfair Display"/>
                <a:cs typeface="Playfair Display"/>
                <a:sym typeface="Playfair Display"/>
              </a:rPr>
              <a:t>?</a:t>
            </a:r>
            <a:endParaRPr b="1" sz="1900">
              <a:latin typeface="Playfair Display"/>
              <a:ea typeface="Playfair Display"/>
              <a:cs typeface="Playfair Display"/>
              <a:sym typeface="Playfair Display"/>
            </a:endParaRPr>
          </a:p>
        </p:txBody>
      </p:sp>
      <p:pic>
        <p:nvPicPr>
          <p:cNvPr id="302" name="Google Shape;302;p36"/>
          <p:cNvPicPr preferRelativeResize="0"/>
          <p:nvPr/>
        </p:nvPicPr>
        <p:blipFill>
          <a:blip r:embed="rId3">
            <a:alphaModFix/>
          </a:blip>
          <a:stretch>
            <a:fillRect/>
          </a:stretch>
        </p:blipFill>
        <p:spPr>
          <a:xfrm>
            <a:off x="215100" y="873888"/>
            <a:ext cx="8713798" cy="343289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 name="Shape 306"/>
        <p:cNvGrpSpPr/>
        <p:nvPr/>
      </p:nvGrpSpPr>
      <p:grpSpPr>
        <a:xfrm>
          <a:off x="0" y="0"/>
          <a:ext cx="0" cy="0"/>
          <a:chOff x="0" y="0"/>
          <a:chExt cx="0" cy="0"/>
        </a:xfrm>
      </p:grpSpPr>
      <p:sp>
        <p:nvSpPr>
          <p:cNvPr id="307" name="Google Shape;307;p37"/>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7"/>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7"/>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7"/>
          <p:cNvSpPr txBox="1"/>
          <p:nvPr/>
        </p:nvSpPr>
        <p:spPr>
          <a:xfrm>
            <a:off x="419188" y="382800"/>
            <a:ext cx="8470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900">
                <a:solidFill>
                  <a:schemeClr val="dk1"/>
                </a:solidFill>
                <a:latin typeface="Playfair Display"/>
                <a:ea typeface="Playfair Display"/>
                <a:cs typeface="Playfair Display"/>
                <a:sym typeface="Playfair Display"/>
              </a:rPr>
              <a:t>What’s geography got to do with it?</a:t>
            </a:r>
            <a:endParaRPr b="1" sz="1900">
              <a:latin typeface="Playfair Display"/>
              <a:ea typeface="Playfair Display"/>
              <a:cs typeface="Playfair Display"/>
              <a:sym typeface="Playfair Display"/>
            </a:endParaRPr>
          </a:p>
        </p:txBody>
      </p:sp>
      <p:pic>
        <p:nvPicPr>
          <p:cNvPr id="312" name="Google Shape;312;p37"/>
          <p:cNvPicPr preferRelativeResize="0"/>
          <p:nvPr/>
        </p:nvPicPr>
        <p:blipFill rotWithShape="1">
          <a:blip r:embed="rId3">
            <a:alphaModFix/>
          </a:blip>
          <a:srcRect b="25221" l="29565" r="28621" t="47358"/>
          <a:stretch/>
        </p:blipFill>
        <p:spPr>
          <a:xfrm>
            <a:off x="670350" y="1037325"/>
            <a:ext cx="7803300" cy="319804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 name="Shape 316"/>
        <p:cNvGrpSpPr/>
        <p:nvPr/>
      </p:nvGrpSpPr>
      <p:grpSpPr>
        <a:xfrm>
          <a:off x="0" y="0"/>
          <a:ext cx="0" cy="0"/>
          <a:chOff x="0" y="0"/>
          <a:chExt cx="0" cy="0"/>
        </a:xfrm>
      </p:grpSpPr>
      <p:sp>
        <p:nvSpPr>
          <p:cNvPr id="317" name="Google Shape;317;p38"/>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8"/>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txBox="1"/>
          <p:nvPr/>
        </p:nvSpPr>
        <p:spPr>
          <a:xfrm>
            <a:off x="419188" y="382800"/>
            <a:ext cx="8470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Playfair Display"/>
                <a:ea typeface="Playfair Display"/>
                <a:cs typeface="Playfair Display"/>
                <a:sym typeface="Playfair Display"/>
              </a:rPr>
              <a:t>Can the same be said for unhappiness?</a:t>
            </a:r>
            <a:endParaRPr b="1" sz="1900">
              <a:latin typeface="Playfair Display"/>
              <a:ea typeface="Playfair Display"/>
              <a:cs typeface="Playfair Display"/>
              <a:sym typeface="Playfair Display"/>
            </a:endParaRPr>
          </a:p>
        </p:txBody>
      </p:sp>
      <p:pic>
        <p:nvPicPr>
          <p:cNvPr id="322" name="Google Shape;322;p38"/>
          <p:cNvPicPr preferRelativeResize="0"/>
          <p:nvPr/>
        </p:nvPicPr>
        <p:blipFill>
          <a:blip r:embed="rId3">
            <a:alphaModFix/>
          </a:blip>
          <a:stretch>
            <a:fillRect/>
          </a:stretch>
        </p:blipFill>
        <p:spPr>
          <a:xfrm>
            <a:off x="215100" y="1012200"/>
            <a:ext cx="8713798" cy="34267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sp>
        <p:nvSpPr>
          <p:cNvPr id="327" name="Google Shape;327;p39"/>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9"/>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9"/>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9"/>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9"/>
          <p:cNvSpPr txBox="1"/>
          <p:nvPr/>
        </p:nvSpPr>
        <p:spPr>
          <a:xfrm>
            <a:off x="419188" y="382800"/>
            <a:ext cx="8470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Playfair Display"/>
                <a:ea typeface="Playfair Display"/>
                <a:cs typeface="Playfair Display"/>
                <a:sym typeface="Playfair Display"/>
              </a:rPr>
              <a:t>What’s geography got to do with it?</a:t>
            </a:r>
            <a:endParaRPr b="1" sz="1900">
              <a:latin typeface="Playfair Display"/>
              <a:ea typeface="Playfair Display"/>
              <a:cs typeface="Playfair Display"/>
              <a:sym typeface="Playfair Display"/>
            </a:endParaRPr>
          </a:p>
        </p:txBody>
      </p:sp>
      <p:pic>
        <p:nvPicPr>
          <p:cNvPr id="332" name="Google Shape;332;p39"/>
          <p:cNvPicPr preferRelativeResize="0"/>
          <p:nvPr/>
        </p:nvPicPr>
        <p:blipFill>
          <a:blip r:embed="rId3">
            <a:alphaModFix/>
          </a:blip>
          <a:stretch>
            <a:fillRect/>
          </a:stretch>
        </p:blipFill>
        <p:spPr>
          <a:xfrm>
            <a:off x="380025" y="949575"/>
            <a:ext cx="8548542" cy="3916200"/>
          </a:xfrm>
          <a:prstGeom prst="rect">
            <a:avLst/>
          </a:prstGeom>
          <a:noFill/>
          <a:ln>
            <a:noFill/>
          </a:ln>
        </p:spPr>
      </p:pic>
      <p:sp>
        <p:nvSpPr>
          <p:cNvPr id="333" name="Google Shape;333;p39"/>
          <p:cNvSpPr txBox="1"/>
          <p:nvPr/>
        </p:nvSpPr>
        <p:spPr>
          <a:xfrm>
            <a:off x="7648700" y="3875250"/>
            <a:ext cx="352200" cy="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 name="Shape 337"/>
        <p:cNvGrpSpPr/>
        <p:nvPr/>
      </p:nvGrpSpPr>
      <p:grpSpPr>
        <a:xfrm>
          <a:off x="0" y="0"/>
          <a:ext cx="0" cy="0"/>
          <a:chOff x="0" y="0"/>
          <a:chExt cx="0" cy="0"/>
        </a:xfrm>
      </p:grpSpPr>
      <p:sp>
        <p:nvSpPr>
          <p:cNvPr id="338" name="Google Shape;338;p40"/>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0"/>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0"/>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0"/>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0"/>
          <p:cNvSpPr txBox="1"/>
          <p:nvPr/>
        </p:nvSpPr>
        <p:spPr>
          <a:xfrm>
            <a:off x="387863" y="147950"/>
            <a:ext cx="8470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latin typeface="Playfair Display"/>
                <a:ea typeface="Playfair Display"/>
                <a:cs typeface="Playfair Display"/>
                <a:sym typeface="Playfair Display"/>
              </a:rPr>
              <a:t>2020</a:t>
            </a:r>
            <a:r>
              <a:rPr b="1" lang="en" sz="1900">
                <a:latin typeface="Playfair Display"/>
                <a:ea typeface="Playfair Display"/>
                <a:cs typeface="Playfair Display"/>
                <a:sym typeface="Playfair Display"/>
              </a:rPr>
              <a:t>????</a:t>
            </a:r>
            <a:endParaRPr b="1" sz="1900">
              <a:latin typeface="Playfair Display"/>
              <a:ea typeface="Playfair Display"/>
              <a:cs typeface="Playfair Display"/>
              <a:sym typeface="Playfair Display"/>
            </a:endParaRPr>
          </a:p>
        </p:txBody>
      </p:sp>
      <p:pic>
        <p:nvPicPr>
          <p:cNvPr id="343" name="Google Shape;343;p40"/>
          <p:cNvPicPr preferRelativeResize="0"/>
          <p:nvPr/>
        </p:nvPicPr>
        <p:blipFill>
          <a:blip r:embed="rId3">
            <a:alphaModFix/>
          </a:blip>
          <a:stretch>
            <a:fillRect/>
          </a:stretch>
        </p:blipFill>
        <p:spPr>
          <a:xfrm>
            <a:off x="4629838" y="972763"/>
            <a:ext cx="4331527" cy="1732599"/>
          </a:xfrm>
          <a:prstGeom prst="rect">
            <a:avLst/>
          </a:prstGeom>
          <a:noFill/>
          <a:ln>
            <a:noFill/>
          </a:ln>
        </p:spPr>
      </p:pic>
      <p:pic>
        <p:nvPicPr>
          <p:cNvPr id="344" name="Google Shape;344;p40"/>
          <p:cNvPicPr preferRelativeResize="0"/>
          <p:nvPr/>
        </p:nvPicPr>
        <p:blipFill>
          <a:blip r:embed="rId4">
            <a:alphaModFix/>
          </a:blip>
          <a:stretch>
            <a:fillRect/>
          </a:stretch>
        </p:blipFill>
        <p:spPr>
          <a:xfrm>
            <a:off x="4629874" y="2969050"/>
            <a:ext cx="4331477" cy="1732599"/>
          </a:xfrm>
          <a:prstGeom prst="rect">
            <a:avLst/>
          </a:prstGeom>
          <a:noFill/>
          <a:ln>
            <a:noFill/>
          </a:ln>
        </p:spPr>
      </p:pic>
      <p:pic>
        <p:nvPicPr>
          <p:cNvPr id="345" name="Google Shape;345;p40"/>
          <p:cNvPicPr preferRelativeResize="0"/>
          <p:nvPr/>
        </p:nvPicPr>
        <p:blipFill>
          <a:blip r:embed="rId5">
            <a:alphaModFix/>
          </a:blip>
          <a:stretch>
            <a:fillRect/>
          </a:stretch>
        </p:blipFill>
        <p:spPr>
          <a:xfrm>
            <a:off x="178438" y="972763"/>
            <a:ext cx="4331498" cy="1732599"/>
          </a:xfrm>
          <a:prstGeom prst="rect">
            <a:avLst/>
          </a:prstGeom>
          <a:noFill/>
          <a:ln>
            <a:noFill/>
          </a:ln>
        </p:spPr>
      </p:pic>
      <p:pic>
        <p:nvPicPr>
          <p:cNvPr id="346" name="Google Shape;346;p40"/>
          <p:cNvPicPr preferRelativeResize="0"/>
          <p:nvPr/>
        </p:nvPicPr>
        <p:blipFill>
          <a:blip r:embed="rId6">
            <a:alphaModFix/>
          </a:blip>
          <a:stretch>
            <a:fillRect/>
          </a:stretch>
        </p:blipFill>
        <p:spPr>
          <a:xfrm>
            <a:off x="205275" y="2969050"/>
            <a:ext cx="4331524" cy="1732599"/>
          </a:xfrm>
          <a:prstGeom prst="rect">
            <a:avLst/>
          </a:prstGeom>
          <a:noFill/>
          <a:ln>
            <a:noFill/>
          </a:ln>
        </p:spPr>
      </p:pic>
      <p:sp>
        <p:nvSpPr>
          <p:cNvPr id="347" name="Google Shape;347;p40"/>
          <p:cNvSpPr txBox="1"/>
          <p:nvPr/>
        </p:nvSpPr>
        <p:spPr>
          <a:xfrm>
            <a:off x="8893475" y="4102275"/>
            <a:ext cx="4509300" cy="52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1" name="Shape 351"/>
        <p:cNvGrpSpPr/>
        <p:nvPr/>
      </p:nvGrpSpPr>
      <p:grpSpPr>
        <a:xfrm>
          <a:off x="0" y="0"/>
          <a:ext cx="0" cy="0"/>
          <a:chOff x="0" y="0"/>
          <a:chExt cx="0" cy="0"/>
        </a:xfrm>
      </p:grpSpPr>
      <p:sp>
        <p:nvSpPr>
          <p:cNvPr id="352" name="Google Shape;352;p41"/>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1"/>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1"/>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txBox="1"/>
          <p:nvPr/>
        </p:nvSpPr>
        <p:spPr>
          <a:xfrm>
            <a:off x="254763" y="277225"/>
            <a:ext cx="84702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800">
                <a:solidFill>
                  <a:schemeClr val="dk1"/>
                </a:solidFill>
                <a:latin typeface="Playfair Display"/>
                <a:ea typeface="Playfair Display"/>
                <a:cs typeface="Playfair Display"/>
                <a:sym typeface="Playfair Display"/>
              </a:rPr>
              <a:t>QUESTIONS?</a:t>
            </a:r>
            <a:endParaRPr b="1" sz="5800">
              <a:latin typeface="Playfair Display"/>
              <a:ea typeface="Playfair Display"/>
              <a:cs typeface="Playfair Display"/>
              <a:sym typeface="Playfair Display"/>
            </a:endParaRPr>
          </a:p>
        </p:txBody>
      </p:sp>
      <p:pic>
        <p:nvPicPr>
          <p:cNvPr id="357" name="Google Shape;357;p41"/>
          <p:cNvPicPr preferRelativeResize="0"/>
          <p:nvPr/>
        </p:nvPicPr>
        <p:blipFill>
          <a:blip r:embed="rId3">
            <a:alphaModFix/>
          </a:blip>
          <a:stretch>
            <a:fillRect/>
          </a:stretch>
        </p:blipFill>
        <p:spPr>
          <a:xfrm>
            <a:off x="1990450" y="1354525"/>
            <a:ext cx="4998850" cy="3374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sp>
        <p:nvSpPr>
          <p:cNvPr id="75" name="Google Shape;75;p15"/>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txBox="1"/>
          <p:nvPr/>
        </p:nvSpPr>
        <p:spPr>
          <a:xfrm>
            <a:off x="397350" y="201588"/>
            <a:ext cx="8349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dk1"/>
                </a:solidFill>
                <a:latin typeface="Playfair Display"/>
                <a:ea typeface="Playfair Display"/>
                <a:cs typeface="Playfair Display"/>
                <a:sym typeface="Playfair Display"/>
              </a:rPr>
              <a:t>“Happiness is a state of mind” -Walt Disney</a:t>
            </a:r>
            <a:endParaRPr b="1" sz="2200">
              <a:latin typeface="Playfair Display"/>
              <a:ea typeface="Playfair Display"/>
              <a:cs typeface="Playfair Display"/>
              <a:sym typeface="Playfair Display"/>
            </a:endParaRPr>
          </a:p>
        </p:txBody>
      </p:sp>
      <p:pic>
        <p:nvPicPr>
          <p:cNvPr id="80" name="Google Shape;80;p15"/>
          <p:cNvPicPr preferRelativeResize="0"/>
          <p:nvPr/>
        </p:nvPicPr>
        <p:blipFill>
          <a:blip r:embed="rId3">
            <a:alphaModFix/>
          </a:blip>
          <a:stretch>
            <a:fillRect/>
          </a:stretch>
        </p:blipFill>
        <p:spPr>
          <a:xfrm>
            <a:off x="1690063" y="863675"/>
            <a:ext cx="5803174" cy="3871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6"/>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txBox="1"/>
          <p:nvPr/>
        </p:nvSpPr>
        <p:spPr>
          <a:xfrm>
            <a:off x="591375" y="450100"/>
            <a:ext cx="83493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Playfair Display"/>
                <a:ea typeface="Playfair Display"/>
                <a:cs typeface="Playfair Display"/>
                <a:sym typeface="Playfair Display"/>
              </a:rPr>
              <a:t>“A </a:t>
            </a:r>
            <a:r>
              <a:rPr b="1" lang="en" sz="1800">
                <a:solidFill>
                  <a:schemeClr val="dk1"/>
                </a:solidFill>
                <a:latin typeface="Playfair Display"/>
                <a:ea typeface="Playfair Display"/>
                <a:cs typeface="Playfair Display"/>
                <a:sym typeface="Playfair Display"/>
              </a:rPr>
              <a:t>person needs just three things to be truly happy in this world: someone to love, something to do, and something to hope for.</a:t>
            </a:r>
            <a:r>
              <a:rPr b="1" lang="en" sz="2600">
                <a:solidFill>
                  <a:schemeClr val="dk1"/>
                </a:solidFill>
                <a:latin typeface="Playfair Display"/>
                <a:ea typeface="Playfair Display"/>
                <a:cs typeface="Playfair Display"/>
                <a:sym typeface="Playfair Display"/>
              </a:rPr>
              <a:t>”</a:t>
            </a:r>
            <a:r>
              <a:rPr b="1" lang="en" sz="1800">
                <a:solidFill>
                  <a:schemeClr val="dk1"/>
                </a:solidFill>
                <a:latin typeface="Playfair Display"/>
                <a:ea typeface="Playfair Display"/>
                <a:cs typeface="Playfair Display"/>
                <a:sym typeface="Playfair Display"/>
              </a:rPr>
              <a:t> -Tom Bodett</a:t>
            </a:r>
            <a:endParaRPr b="1" sz="1800">
              <a:latin typeface="Playfair Display"/>
              <a:ea typeface="Playfair Display"/>
              <a:cs typeface="Playfair Display"/>
              <a:sym typeface="Playfair Display"/>
            </a:endParaRPr>
          </a:p>
        </p:txBody>
      </p:sp>
      <p:pic>
        <p:nvPicPr>
          <p:cNvPr id="90" name="Google Shape;90;p16"/>
          <p:cNvPicPr preferRelativeResize="0"/>
          <p:nvPr/>
        </p:nvPicPr>
        <p:blipFill>
          <a:blip r:embed="rId3">
            <a:alphaModFix/>
          </a:blip>
          <a:stretch>
            <a:fillRect/>
          </a:stretch>
        </p:blipFill>
        <p:spPr>
          <a:xfrm>
            <a:off x="326350" y="1601250"/>
            <a:ext cx="1959773" cy="2939645"/>
          </a:xfrm>
          <a:prstGeom prst="rect">
            <a:avLst/>
          </a:prstGeom>
          <a:noFill/>
          <a:ln>
            <a:noFill/>
          </a:ln>
        </p:spPr>
      </p:pic>
      <p:pic>
        <p:nvPicPr>
          <p:cNvPr id="91" name="Google Shape;91;p16"/>
          <p:cNvPicPr preferRelativeResize="0"/>
          <p:nvPr/>
        </p:nvPicPr>
        <p:blipFill rotWithShape="1">
          <a:blip r:embed="rId4">
            <a:alphaModFix/>
          </a:blip>
          <a:srcRect b="2348" l="-555" r="22253" t="4088"/>
          <a:stretch/>
        </p:blipFill>
        <p:spPr>
          <a:xfrm>
            <a:off x="5922225" y="1601250"/>
            <a:ext cx="2632300" cy="2939650"/>
          </a:xfrm>
          <a:prstGeom prst="rect">
            <a:avLst/>
          </a:prstGeom>
          <a:noFill/>
          <a:ln>
            <a:noFill/>
          </a:ln>
        </p:spPr>
      </p:pic>
      <p:pic>
        <p:nvPicPr>
          <p:cNvPr id="92" name="Google Shape;92;p16"/>
          <p:cNvPicPr preferRelativeResize="0"/>
          <p:nvPr/>
        </p:nvPicPr>
        <p:blipFill>
          <a:blip r:embed="rId5">
            <a:alphaModFix/>
          </a:blip>
          <a:stretch>
            <a:fillRect/>
          </a:stretch>
        </p:blipFill>
        <p:spPr>
          <a:xfrm>
            <a:off x="2438525" y="1601250"/>
            <a:ext cx="3331299" cy="2939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
        <p:nvSpPr>
          <p:cNvPr id="97" name="Google Shape;97;p17"/>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txBox="1"/>
          <p:nvPr/>
        </p:nvSpPr>
        <p:spPr>
          <a:xfrm>
            <a:off x="460475" y="358500"/>
            <a:ext cx="8349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dk1"/>
                </a:solidFill>
                <a:latin typeface="Playfair Display"/>
                <a:ea typeface="Playfair Display"/>
                <a:cs typeface="Playfair Display"/>
                <a:sym typeface="Playfair Display"/>
              </a:rPr>
              <a:t>The World Happiness Report - Data Set </a:t>
            </a:r>
            <a:endParaRPr b="1" sz="2200">
              <a:latin typeface="Playfair Display"/>
              <a:ea typeface="Playfair Display"/>
              <a:cs typeface="Playfair Display"/>
              <a:sym typeface="Playfair Display"/>
            </a:endParaRPr>
          </a:p>
        </p:txBody>
      </p:sp>
      <p:pic>
        <p:nvPicPr>
          <p:cNvPr id="102" name="Google Shape;102;p17"/>
          <p:cNvPicPr preferRelativeResize="0"/>
          <p:nvPr/>
        </p:nvPicPr>
        <p:blipFill>
          <a:blip r:embed="rId3">
            <a:alphaModFix/>
          </a:blip>
          <a:stretch>
            <a:fillRect/>
          </a:stretch>
        </p:blipFill>
        <p:spPr>
          <a:xfrm>
            <a:off x="496500" y="1201625"/>
            <a:ext cx="1335800" cy="1113176"/>
          </a:xfrm>
          <a:prstGeom prst="rect">
            <a:avLst/>
          </a:prstGeom>
          <a:noFill/>
          <a:ln>
            <a:noFill/>
          </a:ln>
        </p:spPr>
      </p:pic>
      <p:pic>
        <p:nvPicPr>
          <p:cNvPr id="103" name="Google Shape;103;p17"/>
          <p:cNvPicPr preferRelativeResize="0"/>
          <p:nvPr/>
        </p:nvPicPr>
        <p:blipFill>
          <a:blip r:embed="rId4">
            <a:alphaModFix/>
          </a:blip>
          <a:stretch>
            <a:fillRect/>
          </a:stretch>
        </p:blipFill>
        <p:spPr>
          <a:xfrm>
            <a:off x="1511875" y="2261263"/>
            <a:ext cx="1367450" cy="1378475"/>
          </a:xfrm>
          <a:prstGeom prst="rect">
            <a:avLst/>
          </a:prstGeom>
          <a:noFill/>
          <a:ln>
            <a:noFill/>
          </a:ln>
        </p:spPr>
      </p:pic>
      <p:pic>
        <p:nvPicPr>
          <p:cNvPr id="104" name="Google Shape;104;p17"/>
          <p:cNvPicPr preferRelativeResize="0"/>
          <p:nvPr/>
        </p:nvPicPr>
        <p:blipFill>
          <a:blip r:embed="rId5">
            <a:alphaModFix/>
          </a:blip>
          <a:stretch>
            <a:fillRect/>
          </a:stretch>
        </p:blipFill>
        <p:spPr>
          <a:xfrm>
            <a:off x="2994075" y="1086950"/>
            <a:ext cx="1335799" cy="1174325"/>
          </a:xfrm>
          <a:prstGeom prst="rect">
            <a:avLst/>
          </a:prstGeom>
          <a:noFill/>
          <a:ln>
            <a:noFill/>
          </a:ln>
        </p:spPr>
      </p:pic>
      <p:pic>
        <p:nvPicPr>
          <p:cNvPr id="105" name="Google Shape;105;p17"/>
          <p:cNvPicPr preferRelativeResize="0"/>
          <p:nvPr/>
        </p:nvPicPr>
        <p:blipFill>
          <a:blip r:embed="rId6">
            <a:alphaModFix/>
          </a:blip>
          <a:stretch>
            <a:fillRect/>
          </a:stretch>
        </p:blipFill>
        <p:spPr>
          <a:xfrm>
            <a:off x="3413375" y="2895387"/>
            <a:ext cx="2187560" cy="1551300"/>
          </a:xfrm>
          <a:prstGeom prst="rect">
            <a:avLst/>
          </a:prstGeom>
          <a:noFill/>
          <a:ln>
            <a:noFill/>
          </a:ln>
        </p:spPr>
      </p:pic>
      <p:pic>
        <p:nvPicPr>
          <p:cNvPr id="106" name="Google Shape;106;p17"/>
          <p:cNvPicPr preferRelativeResize="0"/>
          <p:nvPr/>
        </p:nvPicPr>
        <p:blipFill rotWithShape="1">
          <a:blip r:embed="rId7">
            <a:alphaModFix/>
          </a:blip>
          <a:srcRect b="16195" l="7291" r="12587" t="10816"/>
          <a:stretch/>
        </p:blipFill>
        <p:spPr>
          <a:xfrm>
            <a:off x="5018225" y="982550"/>
            <a:ext cx="1621216" cy="1551325"/>
          </a:xfrm>
          <a:prstGeom prst="rect">
            <a:avLst/>
          </a:prstGeom>
          <a:noFill/>
          <a:ln>
            <a:noFill/>
          </a:ln>
        </p:spPr>
      </p:pic>
      <p:pic>
        <p:nvPicPr>
          <p:cNvPr id="107" name="Google Shape;107;p17"/>
          <p:cNvPicPr preferRelativeResize="0"/>
          <p:nvPr/>
        </p:nvPicPr>
        <p:blipFill>
          <a:blip r:embed="rId8">
            <a:alphaModFix/>
          </a:blip>
          <a:stretch>
            <a:fillRect/>
          </a:stretch>
        </p:blipFill>
        <p:spPr>
          <a:xfrm rot="-1092907">
            <a:off x="6324536" y="2078050"/>
            <a:ext cx="2242124" cy="22421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sp>
        <p:nvSpPr>
          <p:cNvPr id="112" name="Google Shape;112;p18"/>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8"/>
          <p:cNvPicPr preferRelativeResize="0"/>
          <p:nvPr/>
        </p:nvPicPr>
        <p:blipFill rotWithShape="1">
          <a:blip r:embed="rId3">
            <a:alphaModFix/>
          </a:blip>
          <a:srcRect b="0" l="4030" r="0" t="12846"/>
          <a:stretch/>
        </p:blipFill>
        <p:spPr>
          <a:xfrm>
            <a:off x="1377588" y="739450"/>
            <a:ext cx="6266373" cy="3909449"/>
          </a:xfrm>
          <a:prstGeom prst="rect">
            <a:avLst/>
          </a:prstGeom>
          <a:noFill/>
          <a:ln>
            <a:noFill/>
          </a:ln>
        </p:spPr>
      </p:pic>
      <p:sp>
        <p:nvSpPr>
          <p:cNvPr id="117" name="Google Shape;117;p18"/>
          <p:cNvSpPr txBox="1"/>
          <p:nvPr/>
        </p:nvSpPr>
        <p:spPr>
          <a:xfrm>
            <a:off x="336125" y="103300"/>
            <a:ext cx="8349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dk1"/>
                </a:solidFill>
                <a:latin typeface="Playfair Display"/>
                <a:ea typeface="Playfair Display"/>
                <a:cs typeface="Playfair Display"/>
                <a:sym typeface="Playfair Display"/>
              </a:rPr>
              <a:t>Dividing the Work</a:t>
            </a:r>
            <a:r>
              <a:rPr b="1" lang="en" sz="2200">
                <a:solidFill>
                  <a:schemeClr val="dk1"/>
                </a:solidFill>
                <a:latin typeface="Playfair Display"/>
                <a:ea typeface="Playfair Display"/>
                <a:cs typeface="Playfair Display"/>
                <a:sym typeface="Playfair Display"/>
              </a:rPr>
              <a:t> </a:t>
            </a:r>
            <a:endParaRPr b="1" sz="2200">
              <a:latin typeface="Playfair Display"/>
              <a:ea typeface="Playfair Display"/>
              <a:cs typeface="Playfair Display"/>
              <a:sym typeface="Playfair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19"/>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txBox="1"/>
          <p:nvPr/>
        </p:nvSpPr>
        <p:spPr>
          <a:xfrm>
            <a:off x="397350" y="162725"/>
            <a:ext cx="8349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dk1"/>
                </a:solidFill>
                <a:latin typeface="Playfair Display"/>
                <a:ea typeface="Playfair Display"/>
                <a:cs typeface="Playfair Display"/>
                <a:sym typeface="Playfair Display"/>
              </a:rPr>
              <a:t>Cleaning the Data</a:t>
            </a:r>
            <a:r>
              <a:rPr b="1" lang="en" sz="2200">
                <a:solidFill>
                  <a:schemeClr val="dk1"/>
                </a:solidFill>
                <a:latin typeface="Playfair Display"/>
                <a:ea typeface="Playfair Display"/>
                <a:cs typeface="Playfair Display"/>
                <a:sym typeface="Playfair Display"/>
              </a:rPr>
              <a:t> </a:t>
            </a:r>
            <a:endParaRPr b="1" sz="2200">
              <a:latin typeface="Playfair Display"/>
              <a:ea typeface="Playfair Display"/>
              <a:cs typeface="Playfair Display"/>
              <a:sym typeface="Playfair Display"/>
            </a:endParaRPr>
          </a:p>
        </p:txBody>
      </p:sp>
      <p:pic>
        <p:nvPicPr>
          <p:cNvPr id="127" name="Google Shape;127;p19"/>
          <p:cNvPicPr preferRelativeResize="0"/>
          <p:nvPr/>
        </p:nvPicPr>
        <p:blipFill>
          <a:blip r:embed="rId3">
            <a:alphaModFix/>
          </a:blip>
          <a:stretch>
            <a:fillRect/>
          </a:stretch>
        </p:blipFill>
        <p:spPr>
          <a:xfrm>
            <a:off x="6251286" y="373000"/>
            <a:ext cx="2788875" cy="4345126"/>
          </a:xfrm>
          <a:prstGeom prst="rect">
            <a:avLst/>
          </a:prstGeom>
          <a:noFill/>
          <a:ln>
            <a:noFill/>
          </a:ln>
        </p:spPr>
      </p:pic>
      <p:pic>
        <p:nvPicPr>
          <p:cNvPr id="128" name="Google Shape;128;p19"/>
          <p:cNvPicPr preferRelativeResize="0"/>
          <p:nvPr/>
        </p:nvPicPr>
        <p:blipFill rotWithShape="1">
          <a:blip r:embed="rId4">
            <a:alphaModFix/>
          </a:blip>
          <a:srcRect b="19302" l="0" r="-613" t="0"/>
          <a:stretch/>
        </p:blipFill>
        <p:spPr>
          <a:xfrm>
            <a:off x="307575" y="622750"/>
            <a:ext cx="6072724" cy="3025500"/>
          </a:xfrm>
          <a:prstGeom prst="rect">
            <a:avLst/>
          </a:prstGeom>
          <a:noFill/>
          <a:ln>
            <a:noFill/>
          </a:ln>
        </p:spPr>
      </p:pic>
      <p:pic>
        <p:nvPicPr>
          <p:cNvPr id="129" name="Google Shape;129;p19"/>
          <p:cNvPicPr preferRelativeResize="0"/>
          <p:nvPr/>
        </p:nvPicPr>
        <p:blipFill>
          <a:blip r:embed="rId5">
            <a:alphaModFix/>
          </a:blip>
          <a:stretch>
            <a:fillRect/>
          </a:stretch>
        </p:blipFill>
        <p:spPr>
          <a:xfrm>
            <a:off x="346825" y="2442875"/>
            <a:ext cx="6000749" cy="22752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 name="Shape 133"/>
        <p:cNvGrpSpPr/>
        <p:nvPr/>
      </p:nvGrpSpPr>
      <p:grpSpPr>
        <a:xfrm>
          <a:off x="0" y="0"/>
          <a:ext cx="0" cy="0"/>
          <a:chOff x="0" y="0"/>
          <a:chExt cx="0" cy="0"/>
        </a:xfrm>
      </p:grpSpPr>
      <p:sp>
        <p:nvSpPr>
          <p:cNvPr id="134" name="Google Shape;134;p20"/>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20"/>
          <p:cNvPicPr preferRelativeResize="0"/>
          <p:nvPr/>
        </p:nvPicPr>
        <p:blipFill>
          <a:blip r:embed="rId3">
            <a:alphaModFix/>
          </a:blip>
          <a:stretch>
            <a:fillRect/>
          </a:stretch>
        </p:blipFill>
        <p:spPr>
          <a:xfrm>
            <a:off x="618700" y="904850"/>
            <a:ext cx="7945901" cy="3659300"/>
          </a:xfrm>
          <a:prstGeom prst="rect">
            <a:avLst/>
          </a:prstGeom>
          <a:noFill/>
          <a:ln>
            <a:noFill/>
          </a:ln>
        </p:spPr>
      </p:pic>
      <p:sp>
        <p:nvSpPr>
          <p:cNvPr id="139" name="Google Shape;139;p20"/>
          <p:cNvSpPr txBox="1"/>
          <p:nvPr/>
        </p:nvSpPr>
        <p:spPr>
          <a:xfrm>
            <a:off x="1614300" y="222175"/>
            <a:ext cx="5954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Playfair Display"/>
                <a:ea typeface="Playfair Display"/>
                <a:cs typeface="Playfair Display"/>
                <a:sym typeface="Playfair Display"/>
              </a:rPr>
              <a:t>Are wealthier countries happier countries?</a:t>
            </a:r>
            <a:r>
              <a:rPr lang="en" sz="1700"/>
              <a:t> </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 name="Shape 143"/>
        <p:cNvGrpSpPr/>
        <p:nvPr/>
      </p:nvGrpSpPr>
      <p:grpSpPr>
        <a:xfrm>
          <a:off x="0" y="0"/>
          <a:ext cx="0" cy="0"/>
          <a:chOff x="0" y="0"/>
          <a:chExt cx="0" cy="0"/>
        </a:xfrm>
      </p:grpSpPr>
      <p:sp>
        <p:nvSpPr>
          <p:cNvPr id="144" name="Google Shape;144;p21"/>
          <p:cNvSpPr/>
          <p:nvPr/>
        </p:nvSpPr>
        <p:spPr>
          <a:xfrm>
            <a:off x="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p:nvPr/>
        </p:nvSpPr>
        <p:spPr>
          <a:xfrm>
            <a:off x="9081300" y="0"/>
            <a:ext cx="62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p:nvPr/>
        </p:nvSpPr>
        <p:spPr>
          <a:xfrm rot="-5400000">
            <a:off x="4560300" y="-44976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p:nvPr/>
        </p:nvSpPr>
        <p:spPr>
          <a:xfrm rot="-5400000">
            <a:off x="4560300" y="583200"/>
            <a:ext cx="62700" cy="9057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21"/>
          <p:cNvPicPr preferRelativeResize="0"/>
          <p:nvPr/>
        </p:nvPicPr>
        <p:blipFill>
          <a:blip r:embed="rId3">
            <a:alphaModFix/>
          </a:blip>
          <a:stretch>
            <a:fillRect/>
          </a:stretch>
        </p:blipFill>
        <p:spPr>
          <a:xfrm>
            <a:off x="4828888" y="1054800"/>
            <a:ext cx="4114800" cy="2743200"/>
          </a:xfrm>
          <a:prstGeom prst="rect">
            <a:avLst/>
          </a:prstGeom>
          <a:noFill/>
          <a:ln>
            <a:noFill/>
          </a:ln>
        </p:spPr>
      </p:pic>
      <p:pic>
        <p:nvPicPr>
          <p:cNvPr id="149" name="Google Shape;149;p21"/>
          <p:cNvPicPr preferRelativeResize="0"/>
          <p:nvPr/>
        </p:nvPicPr>
        <p:blipFill>
          <a:blip r:embed="rId4">
            <a:alphaModFix/>
          </a:blip>
          <a:stretch>
            <a:fillRect/>
          </a:stretch>
        </p:blipFill>
        <p:spPr>
          <a:xfrm>
            <a:off x="185925" y="1054800"/>
            <a:ext cx="4505350" cy="2743200"/>
          </a:xfrm>
          <a:prstGeom prst="rect">
            <a:avLst/>
          </a:prstGeom>
          <a:noFill/>
          <a:ln>
            <a:noFill/>
          </a:ln>
        </p:spPr>
      </p:pic>
      <p:sp>
        <p:nvSpPr>
          <p:cNvPr id="150" name="Google Shape;150;p21"/>
          <p:cNvSpPr txBox="1"/>
          <p:nvPr/>
        </p:nvSpPr>
        <p:spPr>
          <a:xfrm>
            <a:off x="2515200" y="297150"/>
            <a:ext cx="4152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Playfair Display"/>
                <a:ea typeface="Playfair Display"/>
                <a:cs typeface="Playfair Display"/>
                <a:sym typeface="Playfair Display"/>
              </a:rPr>
              <a:t>Mo money </a:t>
            </a:r>
            <a:r>
              <a:rPr b="1" lang="en" sz="1900">
                <a:solidFill>
                  <a:schemeClr val="dk1"/>
                </a:solidFill>
                <a:latin typeface="Playfair Display"/>
                <a:ea typeface="Playfair Display"/>
                <a:cs typeface="Playfair Display"/>
                <a:sym typeface="Playfair Display"/>
              </a:rPr>
              <a:t>≠</a:t>
            </a:r>
            <a:r>
              <a:rPr b="1" lang="en" sz="2200">
                <a:latin typeface="Playfair Display"/>
                <a:ea typeface="Playfair Display"/>
                <a:cs typeface="Playfair Display"/>
                <a:sym typeface="Playfair Display"/>
              </a:rPr>
              <a:t> Mo problems</a:t>
            </a:r>
            <a:endParaRPr b="1" sz="2200">
              <a:latin typeface="Playfair Display"/>
              <a:ea typeface="Playfair Display"/>
              <a:cs typeface="Playfair Display"/>
              <a:sym typeface="Playfair Display"/>
            </a:endParaRPr>
          </a:p>
        </p:txBody>
      </p:sp>
      <p:sp>
        <p:nvSpPr>
          <p:cNvPr id="151" name="Google Shape;151;p21"/>
          <p:cNvSpPr txBox="1"/>
          <p:nvPr/>
        </p:nvSpPr>
        <p:spPr>
          <a:xfrm>
            <a:off x="251975" y="4239300"/>
            <a:ext cx="867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Across all years measured 2016-2020 as well as individual years their is a strong </a:t>
            </a:r>
            <a:r>
              <a:rPr lang="en"/>
              <a:t>statistical</a:t>
            </a:r>
            <a:r>
              <a:rPr lang="en"/>
              <a:t> correlation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